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6"/>
  </p:notesMasterIdLst>
  <p:sldIdLst>
    <p:sldId id="1888" r:id="rId2"/>
    <p:sldId id="1884" r:id="rId3"/>
    <p:sldId id="1890" r:id="rId4"/>
    <p:sldId id="1891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744" autoAdjust="0"/>
    <p:restoredTop sz="92671" autoAdjust="0"/>
  </p:normalViewPr>
  <p:slideViewPr>
    <p:cSldViewPr snapToGrid="0" snapToObjects="1">
      <p:cViewPr varScale="1">
        <p:scale>
          <a:sx n="174" d="100"/>
          <a:sy n="174" d="100"/>
        </p:scale>
        <p:origin x="1888" y="1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DF1CC2-4D5B-BE41-8D84-3A22246C4C57}" type="datetimeFigureOut">
              <a:rPr lang="en-US" smtClean="0"/>
              <a:t>2/23/24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880190-9ECB-2A48-A484-8C2096E27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7300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998329-4292-4B43-B00A-01784B87EFD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8547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880190-9ECB-2A48-A484-8C2096E277A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0082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2/23/24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85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2/23/24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2339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2/23/24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530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2/23/24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497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2/23/24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4742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2/23/24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584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2/23/24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285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2/23/24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5387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2/23/24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9378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2/23/24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797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2/23/24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70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B6316D-E6C7-0441-9B96-2F1C35772202}" type="datetimeFigureOut">
              <a:rPr lang="en-US" smtClean="0"/>
              <a:t>2/23/24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990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microsoft.com/office/2007/relationships/hdphoto" Target="../media/hdphoto1.wdp"/><Relationship Id="rId7" Type="http://schemas.openxmlformats.org/officeDocument/2006/relationships/image" Target="../media/image1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microsoft.com/office/2007/relationships/hdphoto" Target="../media/hdphoto2.wdp"/><Relationship Id="rId10" Type="http://schemas.openxmlformats.org/officeDocument/2006/relationships/image" Target="../media/image17.png"/><Relationship Id="rId4" Type="http://schemas.openxmlformats.org/officeDocument/2006/relationships/image" Target="../media/image12.png"/><Relationship Id="rId9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30804526-1A28-4CAB-9A0A-B40789990C91}"/>
              </a:ext>
            </a:extLst>
          </p:cNvPr>
          <p:cNvGrpSpPr/>
          <p:nvPr/>
        </p:nvGrpSpPr>
        <p:grpSpPr>
          <a:xfrm>
            <a:off x="577670" y="50185"/>
            <a:ext cx="8566330" cy="2724085"/>
            <a:chOff x="763758" y="228799"/>
            <a:chExt cx="8396138" cy="2669964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FA09AE9B-E054-4CD8-ADF8-5711442B02C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63758" y="241830"/>
              <a:ext cx="2659538" cy="2656933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B8A88C5-32A7-4220-BCC0-8CDC02AA158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4226" b="3819"/>
            <a:stretch/>
          </p:blipFill>
          <p:spPr>
            <a:xfrm>
              <a:off x="3515177" y="228799"/>
              <a:ext cx="2892248" cy="2656933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8AEA59E-F82E-4A53-9322-28FE73A17C0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523642" y="228799"/>
              <a:ext cx="2636254" cy="2633672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904227A-721A-D2E5-F3CC-FB1D5C2994BD}"/>
                </a:ext>
              </a:extLst>
            </p:cNvPr>
            <p:cNvSpPr txBox="1"/>
            <p:nvPr/>
          </p:nvSpPr>
          <p:spPr>
            <a:xfrm>
              <a:off x="843645" y="234657"/>
              <a:ext cx="262218" cy="2488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>
                  <a:latin typeface="Helvetica" pitchFamily="2" charset="0"/>
                </a:rPr>
                <a:t>a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727AB4A-A1C9-0248-1D5B-3FEBFB952189}"/>
                </a:ext>
              </a:extLst>
            </p:cNvPr>
            <p:cNvSpPr txBox="1"/>
            <p:nvPr/>
          </p:nvSpPr>
          <p:spPr>
            <a:xfrm>
              <a:off x="6324112" y="240010"/>
              <a:ext cx="262218" cy="2488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>
                  <a:latin typeface="Helvetica" pitchFamily="2" charset="0"/>
                </a:rPr>
                <a:t>c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7B6D065-3DD8-B931-9DD8-F5DB374A702E}"/>
                </a:ext>
              </a:extLst>
            </p:cNvPr>
            <p:cNvSpPr txBox="1"/>
            <p:nvPr/>
          </p:nvSpPr>
          <p:spPr>
            <a:xfrm>
              <a:off x="3575691" y="236509"/>
              <a:ext cx="262218" cy="2488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>
                  <a:latin typeface="Helvetica" pitchFamily="2" charset="0"/>
                </a:rPr>
                <a:t>b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6090BD1C-C43B-9D44-7A13-9C2F9EF64C82}"/>
              </a:ext>
            </a:extLst>
          </p:cNvPr>
          <p:cNvSpPr txBox="1"/>
          <p:nvPr/>
        </p:nvSpPr>
        <p:spPr>
          <a:xfrm>
            <a:off x="668058" y="2724558"/>
            <a:ext cx="26753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latin typeface="Helvetica" pitchFamily="2" charset="0"/>
              </a:rPr>
              <a:t>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4B8406C-62A4-CD29-B430-FA3FB3FF6E5C}"/>
              </a:ext>
            </a:extLst>
          </p:cNvPr>
          <p:cNvSpPr txBox="1"/>
          <p:nvPr/>
        </p:nvSpPr>
        <p:spPr>
          <a:xfrm>
            <a:off x="3385835" y="2724558"/>
            <a:ext cx="26753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latin typeface="Helvetica" pitchFamily="2" charset="0"/>
              </a:rPr>
              <a:t>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431BCF7-3B59-2FE0-F2B6-6C1578C95069}"/>
              </a:ext>
            </a:extLst>
          </p:cNvPr>
          <p:cNvSpPr txBox="1"/>
          <p:nvPr/>
        </p:nvSpPr>
        <p:spPr>
          <a:xfrm>
            <a:off x="6250733" y="2724558"/>
            <a:ext cx="26753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latin typeface="Helvetica" pitchFamily="2" charset="0"/>
              </a:rPr>
              <a:t>f</a:t>
            </a:r>
          </a:p>
        </p:txBody>
      </p:sp>
      <p:pic>
        <p:nvPicPr>
          <p:cNvPr id="8" name="Picture 7" descr="A table with text and numbers&#10;&#10;Description automatically generated">
            <a:extLst>
              <a:ext uri="{FF2B5EF4-FFF2-40B4-BE49-F238E27FC236}">
                <a16:creationId xmlns:a16="http://schemas.microsoft.com/office/drawing/2014/main" id="{11961531-0B15-BFD5-4213-71975656BA9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022"/>
          <a:stretch/>
        </p:blipFill>
        <p:spPr>
          <a:xfrm>
            <a:off x="2596895" y="3021976"/>
            <a:ext cx="3218990" cy="2769677"/>
          </a:xfrm>
          <a:prstGeom prst="rect">
            <a:avLst/>
          </a:prstGeom>
        </p:spPr>
      </p:pic>
      <p:pic>
        <p:nvPicPr>
          <p:cNvPr id="25" name="Picture 24" descr="A screenshot of a computer&#10;&#10;Description automatically generated">
            <a:extLst>
              <a:ext uri="{FF2B5EF4-FFF2-40B4-BE49-F238E27FC236}">
                <a16:creationId xmlns:a16="http://schemas.microsoft.com/office/drawing/2014/main" id="{5B23522F-5474-1924-ED4A-7B7ED1292C3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52237" y="3021976"/>
            <a:ext cx="3326886" cy="2710791"/>
          </a:xfrm>
          <a:prstGeom prst="rect">
            <a:avLst/>
          </a:prstGeom>
        </p:spPr>
      </p:pic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C40BD089-89CF-FFDC-37D9-EE192E7BB07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5639" r="9337"/>
          <a:stretch/>
        </p:blipFill>
        <p:spPr>
          <a:xfrm>
            <a:off x="0" y="3021976"/>
            <a:ext cx="2596895" cy="2769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0003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6A01611-4DC3-4B1E-9D37-AEF98E0AE528}"/>
              </a:ext>
            </a:extLst>
          </p:cNvPr>
          <p:cNvGrpSpPr/>
          <p:nvPr/>
        </p:nvGrpSpPr>
        <p:grpSpPr>
          <a:xfrm>
            <a:off x="1740093" y="1152939"/>
            <a:ext cx="5962615" cy="2573765"/>
            <a:chOff x="2124697" y="1643626"/>
            <a:chExt cx="5167642" cy="2230615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B2422529-07E8-4BF2-A8F2-6A0217D1FC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0467" r="49533" b="12450"/>
            <a:stretch/>
          </p:blipFill>
          <p:spPr>
            <a:xfrm>
              <a:off x="3664146" y="1701624"/>
              <a:ext cx="466627" cy="2136040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999770B0-278C-BCA3-3B17-25BFF26F129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7412" t="2904" r="48040"/>
            <a:stretch/>
          </p:blipFill>
          <p:spPr>
            <a:xfrm>
              <a:off x="5157380" y="1705855"/>
              <a:ext cx="576897" cy="2165846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6A8129B5-6C34-5A10-D1B9-E9D827CA24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35831" r="49621"/>
            <a:stretch/>
          </p:blipFill>
          <p:spPr>
            <a:xfrm>
              <a:off x="6715442" y="1643626"/>
              <a:ext cx="576897" cy="2230615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B7355E8D-B1B5-45F6-8D4C-6A2519753D7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8045" r="61955" b="12450"/>
            <a:stretch/>
          </p:blipFill>
          <p:spPr>
            <a:xfrm>
              <a:off x="2124697" y="1737184"/>
              <a:ext cx="458637" cy="2099464"/>
            </a:xfrm>
            <a:prstGeom prst="rect">
              <a:avLst/>
            </a:prstGeom>
          </p:spPr>
        </p:pic>
      </p:grpSp>
      <p:pic>
        <p:nvPicPr>
          <p:cNvPr id="5" name="Picture 4" descr="A table with text and numbers&#10;&#10;Description automatically generated">
            <a:extLst>
              <a:ext uri="{FF2B5EF4-FFF2-40B4-BE49-F238E27FC236}">
                <a16:creationId xmlns:a16="http://schemas.microsoft.com/office/drawing/2014/main" id="{06B471C8-DC7A-0DA2-19BE-21BB3645A59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837" y="3683328"/>
            <a:ext cx="8879613" cy="2131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7885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TextBox 295">
            <a:extLst>
              <a:ext uri="{FF2B5EF4-FFF2-40B4-BE49-F238E27FC236}">
                <a16:creationId xmlns:a16="http://schemas.microsoft.com/office/drawing/2014/main" id="{DF81189C-1156-4F6D-B03D-39B1321F4DEB}"/>
              </a:ext>
            </a:extLst>
          </p:cNvPr>
          <p:cNvSpPr txBox="1"/>
          <p:nvPr/>
        </p:nvSpPr>
        <p:spPr>
          <a:xfrm>
            <a:off x="479602" y="4215049"/>
            <a:ext cx="4003336" cy="2365960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</p:spPr>
        <p:txBody>
          <a:bodyPr wrap="square" rtlCol="0">
            <a:noAutofit/>
          </a:bodyPr>
          <a:lstStyle/>
          <a:p>
            <a:endParaRPr lang="en-US" dirty="0"/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89B2979A-C3CF-458D-91D0-6DF8F8794076}"/>
              </a:ext>
            </a:extLst>
          </p:cNvPr>
          <p:cNvSpPr txBox="1"/>
          <p:nvPr/>
        </p:nvSpPr>
        <p:spPr>
          <a:xfrm>
            <a:off x="245165" y="152401"/>
            <a:ext cx="8653670" cy="65465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 defTabSz="514337">
              <a:defRPr/>
            </a:pPr>
            <a:endParaRPr lang="en-US" sz="800" i="1" kern="0" dirty="0">
              <a:solidFill>
                <a:prstClr val="black"/>
              </a:solidFill>
              <a:latin typeface="Times" pitchFamily="2" charset="0"/>
              <a:ea typeface="ＭＳ Ｐゴシック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DC1BA68-FAED-4ED0-8DB8-48C0EA0B95A2}"/>
              </a:ext>
            </a:extLst>
          </p:cNvPr>
          <p:cNvSpPr txBox="1"/>
          <p:nvPr/>
        </p:nvSpPr>
        <p:spPr>
          <a:xfrm>
            <a:off x="4692573" y="4218220"/>
            <a:ext cx="4030492" cy="2365959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</p:spPr>
        <p:txBody>
          <a:bodyPr wrap="square" rtlCol="0">
            <a:noAutofit/>
          </a:bodyPr>
          <a:lstStyle/>
          <a:p>
            <a:endParaRPr lang="en-US" dirty="0"/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4D892C93-6B5D-4789-87A1-D98108175A88}"/>
              </a:ext>
            </a:extLst>
          </p:cNvPr>
          <p:cNvSpPr txBox="1"/>
          <p:nvPr/>
        </p:nvSpPr>
        <p:spPr>
          <a:xfrm>
            <a:off x="4820123" y="5179381"/>
            <a:ext cx="1801435" cy="128154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t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Capital Expenditure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BC9A46E9-BBF4-46CC-BF61-29A7EFB3D38C}"/>
              </a:ext>
            </a:extLst>
          </p:cNvPr>
          <p:cNvSpPr txBox="1"/>
          <p:nvPr/>
        </p:nvSpPr>
        <p:spPr>
          <a:xfrm>
            <a:off x="2689740" y="2919361"/>
            <a:ext cx="3768376" cy="1005184"/>
          </a:xfrm>
          <a:prstGeom prst="rect">
            <a:avLst/>
          </a:prstGeom>
          <a:noFill/>
          <a:ln w="6350">
            <a:solidFill>
              <a:schemeClr val="tx1"/>
            </a:solidFill>
            <a:prstDash val="solid"/>
          </a:ln>
        </p:spPr>
        <p:txBody>
          <a:bodyPr wrap="square" rtlCol="0">
            <a:noAutofit/>
          </a:bodyPr>
          <a:lstStyle/>
          <a:p>
            <a:pPr algn="ctr"/>
            <a:r>
              <a:rPr lang="en-US" sz="1100" dirty="0">
                <a:latin typeface="Times" pitchFamily="2" charset="0"/>
              </a:rPr>
              <a:t>LEO Sustainability Analytics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03D9FE49-115C-42CF-8F5D-D7E10C50ED11}"/>
              </a:ext>
            </a:extLst>
          </p:cNvPr>
          <p:cNvSpPr txBox="1"/>
          <p:nvPr/>
        </p:nvSpPr>
        <p:spPr>
          <a:xfrm>
            <a:off x="3423940" y="3222762"/>
            <a:ext cx="1007232" cy="23668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Emissions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CC6E1735-AD99-498E-9967-2F10521759EC}"/>
              </a:ext>
            </a:extLst>
          </p:cNvPr>
          <p:cNvSpPr txBox="1"/>
          <p:nvPr/>
        </p:nvSpPr>
        <p:spPr>
          <a:xfrm>
            <a:off x="4672227" y="3224747"/>
            <a:ext cx="1007231" cy="234700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Capacity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CB5A37DF-19CC-4C4A-B48D-F504D12B1E9C}"/>
              </a:ext>
            </a:extLst>
          </p:cNvPr>
          <p:cNvSpPr txBox="1"/>
          <p:nvPr/>
        </p:nvSpPr>
        <p:spPr>
          <a:xfrm>
            <a:off x="3418754" y="3563155"/>
            <a:ext cx="1007232" cy="23668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Demand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E9536239-5917-4EB8-B66E-DF2F5A6CF3BC}"/>
              </a:ext>
            </a:extLst>
          </p:cNvPr>
          <p:cNvSpPr txBox="1"/>
          <p:nvPr/>
        </p:nvSpPr>
        <p:spPr>
          <a:xfrm>
            <a:off x="4672227" y="3567527"/>
            <a:ext cx="1007229" cy="231394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Costs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0726CB7B-66D5-432F-9E69-3E69D46E60B3}"/>
              </a:ext>
            </a:extLst>
          </p:cNvPr>
          <p:cNvSpPr txBox="1"/>
          <p:nvPr/>
        </p:nvSpPr>
        <p:spPr>
          <a:xfrm>
            <a:off x="4887836" y="5424663"/>
            <a:ext cx="795129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Manufacture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B2465FC1-2F42-4E76-8EFC-93C5C581B9AB}"/>
              </a:ext>
            </a:extLst>
          </p:cNvPr>
          <p:cNvSpPr txBox="1"/>
          <p:nvPr/>
        </p:nvSpPr>
        <p:spPr>
          <a:xfrm>
            <a:off x="4887836" y="5773566"/>
            <a:ext cx="795129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Rocket Launches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CAB54627-E88F-455B-84E0-41F071A6E74B}"/>
              </a:ext>
            </a:extLst>
          </p:cNvPr>
          <p:cNvSpPr txBox="1"/>
          <p:nvPr/>
        </p:nvSpPr>
        <p:spPr>
          <a:xfrm>
            <a:off x="4879737" y="6128564"/>
            <a:ext cx="795129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Ground Stations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37318264-5DCD-4776-B587-ED30DB5EC4F0}"/>
              </a:ext>
            </a:extLst>
          </p:cNvPr>
          <p:cNvSpPr txBox="1"/>
          <p:nvPr/>
        </p:nvSpPr>
        <p:spPr>
          <a:xfrm>
            <a:off x="5735289" y="5419106"/>
            <a:ext cx="826008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Customer Acquisition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015AED87-14B6-4B53-8831-B3E5D32BA533}"/>
              </a:ext>
            </a:extLst>
          </p:cNvPr>
          <p:cNvSpPr txBox="1"/>
          <p:nvPr/>
        </p:nvSpPr>
        <p:spPr>
          <a:xfrm>
            <a:off x="5735289" y="5773841"/>
            <a:ext cx="826008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Regulatory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53A0DFCD-0810-4BD3-A210-33F22075EDB8}"/>
              </a:ext>
            </a:extLst>
          </p:cNvPr>
          <p:cNvSpPr txBox="1"/>
          <p:nvPr/>
        </p:nvSpPr>
        <p:spPr>
          <a:xfrm>
            <a:off x="5739768" y="6128840"/>
            <a:ext cx="826008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Spectrum</a:t>
            </a: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8B8D4AD9-42E4-41B0-AD70-4A4195A39D0C}"/>
              </a:ext>
            </a:extLst>
          </p:cNvPr>
          <p:cNvSpPr txBox="1"/>
          <p:nvPr/>
        </p:nvSpPr>
        <p:spPr>
          <a:xfrm>
            <a:off x="4863508" y="4343433"/>
            <a:ext cx="1003985" cy="440555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85783">
              <a:defRPr sz="1050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Assessment Period </a:t>
            </a:r>
          </a:p>
          <a:p>
            <a:r>
              <a:rPr lang="en-US" sz="1000" dirty="0"/>
              <a:t>(Years)</a:t>
            </a: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DC55402C-216E-4BD8-8020-CE417D07F744}"/>
              </a:ext>
            </a:extLst>
          </p:cNvPr>
          <p:cNvSpPr txBox="1"/>
          <p:nvPr/>
        </p:nvSpPr>
        <p:spPr>
          <a:xfrm>
            <a:off x="7549766" y="4340941"/>
            <a:ext cx="1004727" cy="440555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85783">
              <a:defRPr sz="1050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Discount </a:t>
            </a:r>
          </a:p>
          <a:p>
            <a:r>
              <a:rPr lang="en-US" sz="1000" dirty="0"/>
              <a:t>Rate (%)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9169A246-D147-4AE7-A0DA-306AC0455529}"/>
              </a:ext>
            </a:extLst>
          </p:cNvPr>
          <p:cNvSpPr txBox="1"/>
          <p:nvPr/>
        </p:nvSpPr>
        <p:spPr>
          <a:xfrm>
            <a:off x="6128015" y="4340941"/>
            <a:ext cx="1156497" cy="44055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Total Cost of Ownership (TCO) ($US)</a:t>
            </a:r>
          </a:p>
        </p:txBody>
      </p:sp>
      <p:cxnSp>
        <p:nvCxnSpPr>
          <p:cNvPr id="141" name="Elbow Connector 268">
            <a:extLst>
              <a:ext uri="{FF2B5EF4-FFF2-40B4-BE49-F238E27FC236}">
                <a16:creationId xmlns:a16="http://schemas.microsoft.com/office/drawing/2014/main" id="{64022241-0987-4FEA-853B-5460CF9230A7}"/>
              </a:ext>
            </a:extLst>
          </p:cNvPr>
          <p:cNvCxnSpPr>
            <a:cxnSpLocks/>
            <a:stCxn id="137" idx="3"/>
            <a:endCxn id="140" idx="1"/>
          </p:cNvCxnSpPr>
          <p:nvPr/>
        </p:nvCxnSpPr>
        <p:spPr>
          <a:xfrm flipV="1">
            <a:off x="5867492" y="4561219"/>
            <a:ext cx="260523" cy="2492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Elbow Connector 270">
            <a:extLst>
              <a:ext uri="{FF2B5EF4-FFF2-40B4-BE49-F238E27FC236}">
                <a16:creationId xmlns:a16="http://schemas.microsoft.com/office/drawing/2014/main" id="{B3206AF3-CBE5-4C2C-8C90-C1B27AA5F755}"/>
              </a:ext>
            </a:extLst>
          </p:cNvPr>
          <p:cNvCxnSpPr>
            <a:cxnSpLocks/>
            <a:stCxn id="139" idx="1"/>
            <a:endCxn id="140" idx="3"/>
          </p:cNvCxnSpPr>
          <p:nvPr/>
        </p:nvCxnSpPr>
        <p:spPr>
          <a:xfrm flipH="1">
            <a:off x="7284512" y="4561219"/>
            <a:ext cx="265253" cy="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Elbow Connector 277">
            <a:extLst>
              <a:ext uri="{FF2B5EF4-FFF2-40B4-BE49-F238E27FC236}">
                <a16:creationId xmlns:a16="http://schemas.microsoft.com/office/drawing/2014/main" id="{119F581E-7B66-4AD4-9567-9F6D8B5E0D03}"/>
              </a:ext>
            </a:extLst>
          </p:cNvPr>
          <p:cNvCxnSpPr>
            <a:cxnSpLocks/>
            <a:stCxn id="144" idx="0"/>
            <a:endCxn id="140" idx="2"/>
          </p:cNvCxnSpPr>
          <p:nvPr/>
        </p:nvCxnSpPr>
        <p:spPr>
          <a:xfrm rot="5400000" flipH="1" flipV="1">
            <a:off x="6014610" y="4487727"/>
            <a:ext cx="397885" cy="985423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Elbow Connector 280">
            <a:extLst>
              <a:ext uri="{FF2B5EF4-FFF2-40B4-BE49-F238E27FC236}">
                <a16:creationId xmlns:a16="http://schemas.microsoft.com/office/drawing/2014/main" id="{45F441AC-6980-44A6-ACE6-07975D51F538}"/>
              </a:ext>
            </a:extLst>
          </p:cNvPr>
          <p:cNvCxnSpPr>
            <a:cxnSpLocks/>
            <a:stCxn id="155" idx="0"/>
            <a:endCxn id="140" idx="2"/>
          </p:cNvCxnSpPr>
          <p:nvPr/>
        </p:nvCxnSpPr>
        <p:spPr>
          <a:xfrm rot="16200000" flipV="1">
            <a:off x="7000847" y="4486914"/>
            <a:ext cx="401730" cy="990895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0" name="TextBox 149">
            <a:extLst>
              <a:ext uri="{FF2B5EF4-FFF2-40B4-BE49-F238E27FC236}">
                <a16:creationId xmlns:a16="http://schemas.microsoft.com/office/drawing/2014/main" id="{1B0D0ABE-9942-4AF2-8A42-0704B9129BD6}"/>
              </a:ext>
            </a:extLst>
          </p:cNvPr>
          <p:cNvSpPr txBox="1"/>
          <p:nvPr/>
        </p:nvSpPr>
        <p:spPr>
          <a:xfrm>
            <a:off x="4685957" y="3958764"/>
            <a:ext cx="403049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514324">
              <a:defRPr/>
            </a:pPr>
            <a:r>
              <a:rPr lang="en-US" sz="1100" b="1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Cost Model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EAA48B8D-87F0-4FC2-B4CA-E9364B1B8E81}"/>
              </a:ext>
            </a:extLst>
          </p:cNvPr>
          <p:cNvSpPr txBox="1"/>
          <p:nvPr/>
        </p:nvSpPr>
        <p:spPr>
          <a:xfrm>
            <a:off x="6793995" y="5183227"/>
            <a:ext cx="1806327" cy="1277699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t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Operational Expenditure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2E3E89B3-F822-4E5D-A02B-372E7BE2431C}"/>
              </a:ext>
            </a:extLst>
          </p:cNvPr>
          <p:cNvSpPr txBox="1"/>
          <p:nvPr/>
        </p:nvSpPr>
        <p:spPr>
          <a:xfrm>
            <a:off x="6847496" y="5428509"/>
            <a:ext cx="790372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2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Maintenance</a:t>
            </a: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373284D3-E959-407D-A22C-DB9B0754D66D}"/>
              </a:ext>
            </a:extLst>
          </p:cNvPr>
          <p:cNvSpPr txBox="1"/>
          <p:nvPr/>
        </p:nvSpPr>
        <p:spPr>
          <a:xfrm>
            <a:off x="6847496" y="5777412"/>
            <a:ext cx="790372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Staff</a:t>
            </a: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E26C490E-72B9-4167-8EE9-9343B8B38898}"/>
              </a:ext>
            </a:extLst>
          </p:cNvPr>
          <p:cNvSpPr txBox="1"/>
          <p:nvPr/>
        </p:nvSpPr>
        <p:spPr>
          <a:xfrm>
            <a:off x="7713021" y="5422951"/>
            <a:ext cx="841471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R&amp;D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2DF58F1B-1700-4D8B-818F-BD8FEC552A9B}"/>
              </a:ext>
            </a:extLst>
          </p:cNvPr>
          <p:cNvSpPr txBox="1"/>
          <p:nvPr/>
        </p:nvSpPr>
        <p:spPr>
          <a:xfrm>
            <a:off x="7713021" y="5777687"/>
            <a:ext cx="841471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Infrastructure</a:t>
            </a: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B4223673-5AA2-4F9B-8C1A-8BB50BE00873}"/>
              </a:ext>
            </a:extLst>
          </p:cNvPr>
          <p:cNvSpPr txBox="1"/>
          <p:nvPr/>
        </p:nvSpPr>
        <p:spPr>
          <a:xfrm>
            <a:off x="459716" y="285469"/>
            <a:ext cx="4030492" cy="2365960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</p:spPr>
        <p:txBody>
          <a:bodyPr wrap="square" rtlCol="0">
            <a:noAutofit/>
          </a:bodyPr>
          <a:lstStyle/>
          <a:p>
            <a:endParaRPr lang="en-US" dirty="0"/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782597CC-1171-41FF-9D28-58B03AD52B43}"/>
              </a:ext>
            </a:extLst>
          </p:cNvPr>
          <p:cNvSpPr txBox="1"/>
          <p:nvPr/>
        </p:nvSpPr>
        <p:spPr>
          <a:xfrm>
            <a:off x="459716" y="3953181"/>
            <a:ext cx="402322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14324">
              <a:defRPr/>
            </a:pPr>
            <a:r>
              <a:rPr lang="en-US" sz="1100" b="1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Demand Model</a:t>
            </a: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23E5B8E0-CDF8-46AB-801C-3BA0B1383AAD}"/>
              </a:ext>
            </a:extLst>
          </p:cNvPr>
          <p:cNvSpPr txBox="1"/>
          <p:nvPr/>
        </p:nvSpPr>
        <p:spPr>
          <a:xfrm>
            <a:off x="1867621" y="2073005"/>
            <a:ext cx="1158059" cy="43839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Launcher Production &amp; Development</a:t>
            </a: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BDF582A4-DF9E-43B6-A4FF-F63B95816948}"/>
              </a:ext>
            </a:extLst>
          </p:cNvPr>
          <p:cNvSpPr txBox="1"/>
          <p:nvPr/>
        </p:nvSpPr>
        <p:spPr>
          <a:xfrm>
            <a:off x="559652" y="2068512"/>
            <a:ext cx="1024334" cy="43839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Production of Propellant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E1820DA8-F79F-4F48-A273-905F65F2BDCD}"/>
              </a:ext>
            </a:extLst>
          </p:cNvPr>
          <p:cNvSpPr txBox="1"/>
          <p:nvPr/>
        </p:nvSpPr>
        <p:spPr>
          <a:xfrm>
            <a:off x="3296599" y="2073007"/>
            <a:ext cx="1018663" cy="438393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Transportation of Launcher</a:t>
            </a:r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037CD96A-E47F-4701-9E96-351BE2FDFF9E}"/>
              </a:ext>
            </a:extLst>
          </p:cNvPr>
          <p:cNvSpPr txBox="1"/>
          <p:nvPr/>
        </p:nvSpPr>
        <p:spPr>
          <a:xfrm>
            <a:off x="559652" y="1483894"/>
            <a:ext cx="1024334" cy="43839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Lifecycle Management of Propellant</a:t>
            </a:r>
          </a:p>
        </p:txBody>
      </p:sp>
      <p:sp>
        <p:nvSpPr>
          <p:cNvPr id="187" name="TextBox 186">
            <a:extLst>
              <a:ext uri="{FF2B5EF4-FFF2-40B4-BE49-F238E27FC236}">
                <a16:creationId xmlns:a16="http://schemas.microsoft.com/office/drawing/2014/main" id="{546772C2-CE81-4D8F-BF36-5EE43013BD61}"/>
              </a:ext>
            </a:extLst>
          </p:cNvPr>
          <p:cNvSpPr txBox="1"/>
          <p:nvPr/>
        </p:nvSpPr>
        <p:spPr>
          <a:xfrm>
            <a:off x="3296598" y="1483894"/>
            <a:ext cx="1018664" cy="442888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Launcher Assembly and Testing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CC307C4A-A2A0-4366-823B-C4C7DC5906D7}"/>
              </a:ext>
            </a:extLst>
          </p:cNvPr>
          <p:cNvSpPr txBox="1"/>
          <p:nvPr/>
        </p:nvSpPr>
        <p:spPr>
          <a:xfrm>
            <a:off x="1861115" y="943305"/>
            <a:ext cx="1170840" cy="402556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85783">
              <a:defRPr sz="1050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Launch Event</a:t>
            </a:r>
          </a:p>
        </p:txBody>
      </p:sp>
      <p:sp>
        <p:nvSpPr>
          <p:cNvPr id="206" name="TextBox 205">
            <a:extLst>
              <a:ext uri="{FF2B5EF4-FFF2-40B4-BE49-F238E27FC236}">
                <a16:creationId xmlns:a16="http://schemas.microsoft.com/office/drawing/2014/main" id="{454CDBD6-8B29-4525-BD40-61A441235B90}"/>
              </a:ext>
            </a:extLst>
          </p:cNvPr>
          <p:cNvSpPr txBox="1"/>
          <p:nvPr/>
        </p:nvSpPr>
        <p:spPr>
          <a:xfrm>
            <a:off x="1861115" y="377335"/>
            <a:ext cx="1164564" cy="44055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Total Constellation Emissions</a:t>
            </a:r>
          </a:p>
        </p:txBody>
      </p:sp>
      <p:cxnSp>
        <p:nvCxnSpPr>
          <p:cNvPr id="210" name="Straight Arrow Connector 54">
            <a:extLst>
              <a:ext uri="{FF2B5EF4-FFF2-40B4-BE49-F238E27FC236}">
                <a16:creationId xmlns:a16="http://schemas.microsoft.com/office/drawing/2014/main" id="{5D0CD50F-0CDF-473A-B93C-6D7C39E66849}"/>
              </a:ext>
            </a:extLst>
          </p:cNvPr>
          <p:cNvCxnSpPr>
            <a:cxnSpLocks/>
            <a:stCxn id="174" idx="3"/>
            <a:endCxn id="183" idx="1"/>
          </p:cNvCxnSpPr>
          <p:nvPr/>
        </p:nvCxnSpPr>
        <p:spPr>
          <a:xfrm>
            <a:off x="3025679" y="2292202"/>
            <a:ext cx="270920" cy="2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Straight Arrow Connector 54">
            <a:extLst>
              <a:ext uri="{FF2B5EF4-FFF2-40B4-BE49-F238E27FC236}">
                <a16:creationId xmlns:a16="http://schemas.microsoft.com/office/drawing/2014/main" id="{F2A06096-07F3-430D-9882-7BA47816887C}"/>
              </a:ext>
            </a:extLst>
          </p:cNvPr>
          <p:cNvCxnSpPr>
            <a:cxnSpLocks/>
            <a:stCxn id="175" idx="0"/>
            <a:endCxn id="185" idx="2"/>
          </p:cNvCxnSpPr>
          <p:nvPr/>
        </p:nvCxnSpPr>
        <p:spPr>
          <a:xfrm flipV="1">
            <a:off x="1071819" y="1922288"/>
            <a:ext cx="0" cy="146224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Straight Arrow Connector 54">
            <a:extLst>
              <a:ext uri="{FF2B5EF4-FFF2-40B4-BE49-F238E27FC236}">
                <a16:creationId xmlns:a16="http://schemas.microsoft.com/office/drawing/2014/main" id="{2886B0A7-0C94-456F-8A97-16E286D3F041}"/>
              </a:ext>
            </a:extLst>
          </p:cNvPr>
          <p:cNvCxnSpPr>
            <a:cxnSpLocks/>
            <a:stCxn id="183" idx="0"/>
            <a:endCxn id="187" idx="2"/>
          </p:cNvCxnSpPr>
          <p:nvPr/>
        </p:nvCxnSpPr>
        <p:spPr>
          <a:xfrm flipH="1" flipV="1">
            <a:off x="3805930" y="1926782"/>
            <a:ext cx="1" cy="146225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Straight Arrow Connector 54">
            <a:extLst>
              <a:ext uri="{FF2B5EF4-FFF2-40B4-BE49-F238E27FC236}">
                <a16:creationId xmlns:a16="http://schemas.microsoft.com/office/drawing/2014/main" id="{3AB0C3A5-4AAB-4699-8415-EC580D0E5309}"/>
              </a:ext>
            </a:extLst>
          </p:cNvPr>
          <p:cNvCxnSpPr>
            <a:cxnSpLocks/>
            <a:stCxn id="191" idx="0"/>
            <a:endCxn id="206" idx="2"/>
          </p:cNvCxnSpPr>
          <p:nvPr/>
        </p:nvCxnSpPr>
        <p:spPr>
          <a:xfrm rot="16200000" flipV="1">
            <a:off x="2382260" y="879028"/>
            <a:ext cx="125416" cy="3138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8" name="TextBox 247">
            <a:extLst>
              <a:ext uri="{FF2B5EF4-FFF2-40B4-BE49-F238E27FC236}">
                <a16:creationId xmlns:a16="http://schemas.microsoft.com/office/drawing/2014/main" id="{92028EDC-1FBC-40C4-8591-69F20933FF35}"/>
              </a:ext>
            </a:extLst>
          </p:cNvPr>
          <p:cNvSpPr txBox="1"/>
          <p:nvPr/>
        </p:nvSpPr>
        <p:spPr>
          <a:xfrm>
            <a:off x="1854839" y="1483894"/>
            <a:ext cx="1170840" cy="43839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Launch Campaign</a:t>
            </a:r>
          </a:p>
        </p:txBody>
      </p:sp>
      <p:cxnSp>
        <p:nvCxnSpPr>
          <p:cNvPr id="249" name="Straight Arrow Connector 54">
            <a:extLst>
              <a:ext uri="{FF2B5EF4-FFF2-40B4-BE49-F238E27FC236}">
                <a16:creationId xmlns:a16="http://schemas.microsoft.com/office/drawing/2014/main" id="{105676FB-11DF-44FB-B00B-E86EE1739C3B}"/>
              </a:ext>
            </a:extLst>
          </p:cNvPr>
          <p:cNvCxnSpPr>
            <a:cxnSpLocks/>
            <a:stCxn id="187" idx="1"/>
            <a:endCxn id="248" idx="3"/>
          </p:cNvCxnSpPr>
          <p:nvPr/>
        </p:nvCxnSpPr>
        <p:spPr>
          <a:xfrm flipH="1" flipV="1">
            <a:off x="3025679" y="1703091"/>
            <a:ext cx="270919" cy="2247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2" name="Straight Arrow Connector 54">
            <a:extLst>
              <a:ext uri="{FF2B5EF4-FFF2-40B4-BE49-F238E27FC236}">
                <a16:creationId xmlns:a16="http://schemas.microsoft.com/office/drawing/2014/main" id="{41B87E51-AFDB-4D70-A996-A60F43E3FD43}"/>
              </a:ext>
            </a:extLst>
          </p:cNvPr>
          <p:cNvCxnSpPr>
            <a:cxnSpLocks/>
            <a:stCxn id="185" idx="3"/>
            <a:endCxn id="248" idx="1"/>
          </p:cNvCxnSpPr>
          <p:nvPr/>
        </p:nvCxnSpPr>
        <p:spPr>
          <a:xfrm>
            <a:off x="1583985" y="1703092"/>
            <a:ext cx="270854" cy="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2" name="Straight Arrow Connector 54">
            <a:extLst>
              <a:ext uri="{FF2B5EF4-FFF2-40B4-BE49-F238E27FC236}">
                <a16:creationId xmlns:a16="http://schemas.microsoft.com/office/drawing/2014/main" id="{1408B57D-384A-4013-87EA-4DA3DB7FC4CA}"/>
              </a:ext>
            </a:extLst>
          </p:cNvPr>
          <p:cNvCxnSpPr>
            <a:cxnSpLocks/>
            <a:stCxn id="248" idx="0"/>
            <a:endCxn id="191" idx="2"/>
          </p:cNvCxnSpPr>
          <p:nvPr/>
        </p:nvCxnSpPr>
        <p:spPr>
          <a:xfrm flipV="1">
            <a:off x="2440259" y="1345861"/>
            <a:ext cx="6276" cy="138034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8" name="TextBox 297">
            <a:extLst>
              <a:ext uri="{FF2B5EF4-FFF2-40B4-BE49-F238E27FC236}">
                <a16:creationId xmlns:a16="http://schemas.microsoft.com/office/drawing/2014/main" id="{5CA49200-F025-41F1-B34F-89177D5A4299}"/>
              </a:ext>
            </a:extLst>
          </p:cNvPr>
          <p:cNvSpPr txBox="1"/>
          <p:nvPr/>
        </p:nvSpPr>
        <p:spPr>
          <a:xfrm>
            <a:off x="459715" y="2658054"/>
            <a:ext cx="40304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14324">
              <a:defRPr/>
            </a:pPr>
            <a:r>
              <a:rPr lang="en-US" sz="1100" b="1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LCA Model</a:t>
            </a:r>
          </a:p>
        </p:txBody>
      </p:sp>
      <p:cxnSp>
        <p:nvCxnSpPr>
          <p:cNvPr id="312" name="Straight Arrow Connector 54">
            <a:extLst>
              <a:ext uri="{FF2B5EF4-FFF2-40B4-BE49-F238E27FC236}">
                <a16:creationId xmlns:a16="http://schemas.microsoft.com/office/drawing/2014/main" id="{B87E40F9-7ACE-45F2-A5D2-EDBABCC8DE92}"/>
              </a:ext>
            </a:extLst>
          </p:cNvPr>
          <p:cNvCxnSpPr>
            <a:cxnSpLocks/>
            <a:stCxn id="119" idx="2"/>
            <a:endCxn id="318" idx="0"/>
          </p:cNvCxnSpPr>
          <p:nvPr/>
        </p:nvCxnSpPr>
        <p:spPr>
          <a:xfrm rot="16200000" flipH="1">
            <a:off x="2013649" y="5526228"/>
            <a:ext cx="369192" cy="486420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8" name="TextBox 317">
            <a:extLst>
              <a:ext uri="{FF2B5EF4-FFF2-40B4-BE49-F238E27FC236}">
                <a16:creationId xmlns:a16="http://schemas.microsoft.com/office/drawing/2014/main" id="{2D99313B-271E-435A-8FE9-C4F9143362B2}"/>
              </a:ext>
            </a:extLst>
          </p:cNvPr>
          <p:cNvSpPr txBox="1"/>
          <p:nvPr/>
        </p:nvSpPr>
        <p:spPr>
          <a:xfrm>
            <a:off x="1859173" y="5954034"/>
            <a:ext cx="1164564" cy="506892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Active User Density (Users/km</a:t>
            </a:r>
            <a:r>
              <a:rPr lang="en-US" sz="1000" kern="0" baseline="3000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2</a:t>
            </a: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)</a:t>
            </a:r>
          </a:p>
        </p:txBody>
      </p:sp>
      <p:sp>
        <p:nvSpPr>
          <p:cNvPr id="320" name="TextBox 319">
            <a:extLst>
              <a:ext uri="{FF2B5EF4-FFF2-40B4-BE49-F238E27FC236}">
                <a16:creationId xmlns:a16="http://schemas.microsoft.com/office/drawing/2014/main" id="{37573ACC-29CB-4E8A-8E3C-FFB58260F7AC}"/>
              </a:ext>
            </a:extLst>
          </p:cNvPr>
          <p:cNvSpPr txBox="1"/>
          <p:nvPr/>
        </p:nvSpPr>
        <p:spPr>
          <a:xfrm>
            <a:off x="4664316" y="285469"/>
            <a:ext cx="4030492" cy="2365960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</p:spPr>
        <p:txBody>
          <a:bodyPr wrap="square" rtlCol="0">
            <a:noAutofit/>
          </a:bodyPr>
          <a:lstStyle/>
          <a:p>
            <a:endParaRPr lang="en-US" dirty="0"/>
          </a:p>
        </p:txBody>
      </p:sp>
      <p:sp>
        <p:nvSpPr>
          <p:cNvPr id="321" name="TextBox 320">
            <a:extLst>
              <a:ext uri="{FF2B5EF4-FFF2-40B4-BE49-F238E27FC236}">
                <a16:creationId xmlns:a16="http://schemas.microsoft.com/office/drawing/2014/main" id="{76A56C60-050E-4D0B-8E41-39BAE12A66A1}"/>
              </a:ext>
            </a:extLst>
          </p:cNvPr>
          <p:cNvSpPr txBox="1"/>
          <p:nvPr/>
        </p:nvSpPr>
        <p:spPr>
          <a:xfrm>
            <a:off x="4670106" y="2659125"/>
            <a:ext cx="40228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514324">
              <a:defRPr/>
            </a:pPr>
            <a:r>
              <a:rPr lang="en-US" sz="1100" b="1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Capacity Model</a:t>
            </a:r>
          </a:p>
        </p:txBody>
      </p:sp>
      <p:cxnSp>
        <p:nvCxnSpPr>
          <p:cNvPr id="322" name="Straight Arrow Connector 54">
            <a:extLst>
              <a:ext uri="{FF2B5EF4-FFF2-40B4-BE49-F238E27FC236}">
                <a16:creationId xmlns:a16="http://schemas.microsoft.com/office/drawing/2014/main" id="{B45A65B0-BF50-4B39-AE0C-AF45038C993B}"/>
              </a:ext>
            </a:extLst>
          </p:cNvPr>
          <p:cNvCxnSpPr>
            <a:cxnSpLocks/>
            <a:stCxn id="338" idx="2"/>
            <a:endCxn id="323" idx="0"/>
          </p:cNvCxnSpPr>
          <p:nvPr/>
        </p:nvCxnSpPr>
        <p:spPr>
          <a:xfrm>
            <a:off x="6689012" y="1937841"/>
            <a:ext cx="2108" cy="14308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3" name="TextBox 322">
            <a:extLst>
              <a:ext uri="{FF2B5EF4-FFF2-40B4-BE49-F238E27FC236}">
                <a16:creationId xmlns:a16="http://schemas.microsoft.com/office/drawing/2014/main" id="{293982D4-79B4-4F8C-BEDC-F04369E58B0C}"/>
              </a:ext>
            </a:extLst>
          </p:cNvPr>
          <p:cNvSpPr txBox="1"/>
          <p:nvPr/>
        </p:nvSpPr>
        <p:spPr>
          <a:xfrm>
            <a:off x="6106728" y="2080921"/>
            <a:ext cx="1168780" cy="44055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Total Usable Constellation Capacity</a:t>
            </a:r>
          </a:p>
        </p:txBody>
      </p:sp>
      <p:sp>
        <p:nvSpPr>
          <p:cNvPr id="338" name="TextBox 337">
            <a:extLst>
              <a:ext uri="{FF2B5EF4-FFF2-40B4-BE49-F238E27FC236}">
                <a16:creationId xmlns:a16="http://schemas.microsoft.com/office/drawing/2014/main" id="{3F113ACC-F84F-4AB9-A3C8-465FA219414A}"/>
              </a:ext>
            </a:extLst>
          </p:cNvPr>
          <p:cNvSpPr txBox="1"/>
          <p:nvPr/>
        </p:nvSpPr>
        <p:spPr>
          <a:xfrm>
            <a:off x="6106730" y="1540436"/>
            <a:ext cx="1164564" cy="39740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Satellite Capacity</a:t>
            </a:r>
          </a:p>
        </p:txBody>
      </p:sp>
      <p:sp>
        <p:nvSpPr>
          <p:cNvPr id="339" name="TextBox 338">
            <a:extLst>
              <a:ext uri="{FF2B5EF4-FFF2-40B4-BE49-F238E27FC236}">
                <a16:creationId xmlns:a16="http://schemas.microsoft.com/office/drawing/2014/main" id="{CF233A43-70D7-46C7-926D-277CBE89188A}"/>
              </a:ext>
            </a:extLst>
          </p:cNvPr>
          <p:cNvSpPr txBox="1"/>
          <p:nvPr/>
        </p:nvSpPr>
        <p:spPr>
          <a:xfrm>
            <a:off x="7439730" y="1540436"/>
            <a:ext cx="1164564" cy="397405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Number of Satellites</a:t>
            </a:r>
          </a:p>
        </p:txBody>
      </p:sp>
      <p:sp>
        <p:nvSpPr>
          <p:cNvPr id="340" name="TextBox 339">
            <a:extLst>
              <a:ext uri="{FF2B5EF4-FFF2-40B4-BE49-F238E27FC236}">
                <a16:creationId xmlns:a16="http://schemas.microsoft.com/office/drawing/2014/main" id="{BE7740CB-FA23-4409-A2F1-10F735183BFB}"/>
              </a:ext>
            </a:extLst>
          </p:cNvPr>
          <p:cNvSpPr txBox="1"/>
          <p:nvPr/>
        </p:nvSpPr>
        <p:spPr>
          <a:xfrm>
            <a:off x="4773728" y="1540436"/>
            <a:ext cx="1158283" cy="39740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Channel Capacity</a:t>
            </a:r>
          </a:p>
        </p:txBody>
      </p:sp>
      <p:sp>
        <p:nvSpPr>
          <p:cNvPr id="341" name="TextBox 340">
            <a:extLst>
              <a:ext uri="{FF2B5EF4-FFF2-40B4-BE49-F238E27FC236}">
                <a16:creationId xmlns:a16="http://schemas.microsoft.com/office/drawing/2014/main" id="{7810288A-0E7A-4D5E-A712-AFAEE3539945}"/>
              </a:ext>
            </a:extLst>
          </p:cNvPr>
          <p:cNvSpPr txBox="1"/>
          <p:nvPr/>
        </p:nvSpPr>
        <p:spPr>
          <a:xfrm>
            <a:off x="6106730" y="997679"/>
            <a:ext cx="1168780" cy="395454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99095">
              <a:defRPr sz="1071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Link Budget</a:t>
            </a:r>
          </a:p>
        </p:txBody>
      </p:sp>
      <p:sp>
        <p:nvSpPr>
          <p:cNvPr id="342" name="TextBox 341">
            <a:extLst>
              <a:ext uri="{FF2B5EF4-FFF2-40B4-BE49-F238E27FC236}">
                <a16:creationId xmlns:a16="http://schemas.microsoft.com/office/drawing/2014/main" id="{62824579-4A98-4735-BDE3-4779868A647B}"/>
              </a:ext>
            </a:extLst>
          </p:cNvPr>
          <p:cNvSpPr txBox="1"/>
          <p:nvPr/>
        </p:nvSpPr>
        <p:spPr>
          <a:xfrm>
            <a:off x="6102515" y="469683"/>
            <a:ext cx="1168780" cy="395454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99095">
              <a:defRPr sz="1071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Path Loss</a:t>
            </a:r>
          </a:p>
        </p:txBody>
      </p:sp>
      <p:cxnSp>
        <p:nvCxnSpPr>
          <p:cNvPr id="343" name="Straight Arrow Connector 342">
            <a:extLst>
              <a:ext uri="{FF2B5EF4-FFF2-40B4-BE49-F238E27FC236}">
                <a16:creationId xmlns:a16="http://schemas.microsoft.com/office/drawing/2014/main" id="{BA3CA4AF-3934-44A6-8E59-4EFDCC3A80C1}"/>
              </a:ext>
            </a:extLst>
          </p:cNvPr>
          <p:cNvCxnSpPr>
            <a:cxnSpLocks/>
            <a:stCxn id="340" idx="3"/>
            <a:endCxn id="338" idx="1"/>
          </p:cNvCxnSpPr>
          <p:nvPr/>
        </p:nvCxnSpPr>
        <p:spPr>
          <a:xfrm>
            <a:off x="5932009" y="1739139"/>
            <a:ext cx="174718" cy="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4" name="Straight Arrow Connector 31">
            <a:extLst>
              <a:ext uri="{FF2B5EF4-FFF2-40B4-BE49-F238E27FC236}">
                <a16:creationId xmlns:a16="http://schemas.microsoft.com/office/drawing/2014/main" id="{310A9C7A-5193-45E5-B889-EB247D1BC2B9}"/>
              </a:ext>
            </a:extLst>
          </p:cNvPr>
          <p:cNvCxnSpPr>
            <a:cxnSpLocks/>
            <a:stCxn id="341" idx="2"/>
            <a:endCxn id="340" idx="0"/>
          </p:cNvCxnSpPr>
          <p:nvPr/>
        </p:nvCxnSpPr>
        <p:spPr>
          <a:xfrm rot="5400000">
            <a:off x="5948343" y="797660"/>
            <a:ext cx="147304" cy="1338250"/>
          </a:xfrm>
          <a:prstGeom prst="bentConnector3">
            <a:avLst>
              <a:gd name="adj1" fmla="val 28111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5" name="Straight Arrow Connector 344">
            <a:extLst>
              <a:ext uri="{FF2B5EF4-FFF2-40B4-BE49-F238E27FC236}">
                <a16:creationId xmlns:a16="http://schemas.microsoft.com/office/drawing/2014/main" id="{A2D83280-1467-457F-9E67-3EBDC71C3548}"/>
              </a:ext>
            </a:extLst>
          </p:cNvPr>
          <p:cNvCxnSpPr>
            <a:cxnSpLocks/>
            <a:stCxn id="342" idx="2"/>
            <a:endCxn id="341" idx="0"/>
          </p:cNvCxnSpPr>
          <p:nvPr/>
        </p:nvCxnSpPr>
        <p:spPr>
          <a:xfrm>
            <a:off x="6686906" y="865138"/>
            <a:ext cx="4215" cy="13254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7" name="Straight Arrow Connector 346">
            <a:extLst>
              <a:ext uri="{FF2B5EF4-FFF2-40B4-BE49-F238E27FC236}">
                <a16:creationId xmlns:a16="http://schemas.microsoft.com/office/drawing/2014/main" id="{C445B48B-0BAA-448B-BB48-773CB7781EDC}"/>
              </a:ext>
            </a:extLst>
          </p:cNvPr>
          <p:cNvCxnSpPr>
            <a:cxnSpLocks/>
            <a:stCxn id="339" idx="1"/>
            <a:endCxn id="338" idx="3"/>
          </p:cNvCxnSpPr>
          <p:nvPr/>
        </p:nvCxnSpPr>
        <p:spPr>
          <a:xfrm flipH="1">
            <a:off x="7271293" y="1739139"/>
            <a:ext cx="168436" cy="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9" name="TextBox 348">
            <a:extLst>
              <a:ext uri="{FF2B5EF4-FFF2-40B4-BE49-F238E27FC236}">
                <a16:creationId xmlns:a16="http://schemas.microsoft.com/office/drawing/2014/main" id="{643FC153-BFCF-4066-98C5-782E42456DEC}"/>
              </a:ext>
            </a:extLst>
          </p:cNvPr>
          <p:cNvSpPr txBox="1"/>
          <p:nvPr/>
        </p:nvSpPr>
        <p:spPr>
          <a:xfrm>
            <a:off x="7435515" y="474337"/>
            <a:ext cx="1168780" cy="38804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99095">
              <a:defRPr sz="1071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Orbital Altitude</a:t>
            </a:r>
          </a:p>
        </p:txBody>
      </p:sp>
      <p:cxnSp>
        <p:nvCxnSpPr>
          <p:cNvPr id="350" name="Straight Arrow Connector 349">
            <a:extLst>
              <a:ext uri="{FF2B5EF4-FFF2-40B4-BE49-F238E27FC236}">
                <a16:creationId xmlns:a16="http://schemas.microsoft.com/office/drawing/2014/main" id="{7CA74071-AC28-4921-A9AB-D4EB91412BB2}"/>
              </a:ext>
            </a:extLst>
          </p:cNvPr>
          <p:cNvCxnSpPr>
            <a:cxnSpLocks/>
            <a:stCxn id="349" idx="1"/>
            <a:endCxn id="342" idx="3"/>
          </p:cNvCxnSpPr>
          <p:nvPr/>
        </p:nvCxnSpPr>
        <p:spPr>
          <a:xfrm flipH="1" flipV="1">
            <a:off x="7271295" y="667410"/>
            <a:ext cx="164220" cy="949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5" name="TextBox 354">
            <a:extLst>
              <a:ext uri="{FF2B5EF4-FFF2-40B4-BE49-F238E27FC236}">
                <a16:creationId xmlns:a16="http://schemas.microsoft.com/office/drawing/2014/main" id="{F12B4E9C-358D-49D1-BC44-3086D9E8619F}"/>
              </a:ext>
            </a:extLst>
          </p:cNvPr>
          <p:cNvSpPr txBox="1"/>
          <p:nvPr/>
        </p:nvSpPr>
        <p:spPr>
          <a:xfrm>
            <a:off x="4768479" y="474337"/>
            <a:ext cx="1158283" cy="386606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99095">
              <a:defRPr sz="1071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Minimum Elevation Angle</a:t>
            </a:r>
          </a:p>
        </p:txBody>
      </p:sp>
      <p:cxnSp>
        <p:nvCxnSpPr>
          <p:cNvPr id="356" name="Straight Arrow Connector 355">
            <a:extLst>
              <a:ext uri="{FF2B5EF4-FFF2-40B4-BE49-F238E27FC236}">
                <a16:creationId xmlns:a16="http://schemas.microsoft.com/office/drawing/2014/main" id="{591D85DE-86D4-4BE3-85ED-107ACC20C828}"/>
              </a:ext>
            </a:extLst>
          </p:cNvPr>
          <p:cNvCxnSpPr>
            <a:cxnSpLocks/>
            <a:stCxn id="355" idx="3"/>
            <a:endCxn id="342" idx="1"/>
          </p:cNvCxnSpPr>
          <p:nvPr/>
        </p:nvCxnSpPr>
        <p:spPr>
          <a:xfrm flipV="1">
            <a:off x="5926762" y="667410"/>
            <a:ext cx="175753" cy="23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9" name="Elbow Connector 323">
            <a:extLst>
              <a:ext uri="{FF2B5EF4-FFF2-40B4-BE49-F238E27FC236}">
                <a16:creationId xmlns:a16="http://schemas.microsoft.com/office/drawing/2014/main" id="{269DE598-F800-4AF0-8F1D-1AFD12EFF00C}"/>
              </a:ext>
            </a:extLst>
          </p:cNvPr>
          <p:cNvCxnSpPr>
            <a:cxnSpLocks/>
            <a:stCxn id="320" idx="2"/>
            <a:endCxn id="111" idx="0"/>
          </p:cNvCxnSpPr>
          <p:nvPr/>
        </p:nvCxnSpPr>
        <p:spPr>
          <a:xfrm rot="5400000">
            <a:off x="5492779" y="1732578"/>
            <a:ext cx="267932" cy="210563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TextBox 107">
            <a:extLst>
              <a:ext uri="{FF2B5EF4-FFF2-40B4-BE49-F238E27FC236}">
                <a16:creationId xmlns:a16="http://schemas.microsoft.com/office/drawing/2014/main" id="{013C0A7C-9678-4C54-95F5-5C439375B376}"/>
              </a:ext>
            </a:extLst>
          </p:cNvPr>
          <p:cNvSpPr txBox="1"/>
          <p:nvPr/>
        </p:nvSpPr>
        <p:spPr>
          <a:xfrm>
            <a:off x="1528992" y="4345580"/>
            <a:ext cx="852086" cy="40757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Market Share (%)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FFA9C6E1-8C43-460A-99E1-A94D55D11338}"/>
              </a:ext>
            </a:extLst>
          </p:cNvPr>
          <p:cNvSpPr txBox="1"/>
          <p:nvPr/>
        </p:nvSpPr>
        <p:spPr>
          <a:xfrm>
            <a:off x="584195" y="4341087"/>
            <a:ext cx="810629" cy="40757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Adoption Rate (%)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6BAFDF6C-CE32-4B53-9F21-0AE1B73B7768}"/>
              </a:ext>
            </a:extLst>
          </p:cNvPr>
          <p:cNvSpPr txBox="1"/>
          <p:nvPr/>
        </p:nvSpPr>
        <p:spPr>
          <a:xfrm>
            <a:off x="3509998" y="4345581"/>
            <a:ext cx="863619" cy="407573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Population Data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00DEC4BE-3E77-41E1-8AE2-7ADCEF682914}"/>
              </a:ext>
            </a:extLst>
          </p:cNvPr>
          <p:cNvSpPr txBox="1"/>
          <p:nvPr/>
        </p:nvSpPr>
        <p:spPr>
          <a:xfrm>
            <a:off x="2512210" y="4345580"/>
            <a:ext cx="863619" cy="40757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Admin Area (km</a:t>
            </a:r>
            <a:r>
              <a:rPr lang="en-US" sz="1000" kern="0" baseline="3000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2</a:t>
            </a: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)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544CD682-51E2-4C63-8B5D-63D28B1263E3}"/>
              </a:ext>
            </a:extLst>
          </p:cNvPr>
          <p:cNvSpPr txBox="1"/>
          <p:nvPr/>
        </p:nvSpPr>
        <p:spPr>
          <a:xfrm>
            <a:off x="1528992" y="5115897"/>
            <a:ext cx="852086" cy="46894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514324">
              <a:defRPr sz="788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Active Users (%)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5AB5A96F-CA4B-4EEF-993A-35C08D0CA3DE}"/>
              </a:ext>
            </a:extLst>
          </p:cNvPr>
          <p:cNvSpPr txBox="1"/>
          <p:nvPr/>
        </p:nvSpPr>
        <p:spPr>
          <a:xfrm>
            <a:off x="2512210" y="5115897"/>
            <a:ext cx="863619" cy="46894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514324">
              <a:defRPr sz="788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Population Density (Pop/km2)</a:t>
            </a:r>
          </a:p>
        </p:txBody>
      </p:sp>
      <p:cxnSp>
        <p:nvCxnSpPr>
          <p:cNvPr id="125" name="Straight Arrow Connector 124">
            <a:extLst>
              <a:ext uri="{FF2B5EF4-FFF2-40B4-BE49-F238E27FC236}">
                <a16:creationId xmlns:a16="http://schemas.microsoft.com/office/drawing/2014/main" id="{67D7BF25-A61C-49E7-A38F-4A6AA201079C}"/>
              </a:ext>
            </a:extLst>
          </p:cNvPr>
          <p:cNvCxnSpPr>
            <a:cxnSpLocks/>
            <a:stCxn id="109" idx="2"/>
            <a:endCxn id="119" idx="0"/>
          </p:cNvCxnSpPr>
          <p:nvPr/>
        </p:nvCxnSpPr>
        <p:spPr>
          <a:xfrm rot="16200000" flipH="1">
            <a:off x="1288654" y="4449516"/>
            <a:ext cx="367236" cy="965525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Arrow Connector 124">
            <a:extLst>
              <a:ext uri="{FF2B5EF4-FFF2-40B4-BE49-F238E27FC236}">
                <a16:creationId xmlns:a16="http://schemas.microsoft.com/office/drawing/2014/main" id="{C115A5B4-B47B-482A-B3DE-9A8ABE5C1289}"/>
              </a:ext>
            </a:extLst>
          </p:cNvPr>
          <p:cNvCxnSpPr>
            <a:cxnSpLocks/>
            <a:stCxn id="108" idx="2"/>
            <a:endCxn id="119" idx="0"/>
          </p:cNvCxnSpPr>
          <p:nvPr/>
        </p:nvCxnSpPr>
        <p:spPr>
          <a:xfrm>
            <a:off x="1955035" y="4753154"/>
            <a:ext cx="0" cy="362743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Arrow Connector 124">
            <a:extLst>
              <a:ext uri="{FF2B5EF4-FFF2-40B4-BE49-F238E27FC236}">
                <a16:creationId xmlns:a16="http://schemas.microsoft.com/office/drawing/2014/main" id="{ABBF2049-628E-401E-8B35-64CB86AAAA69}"/>
              </a:ext>
            </a:extLst>
          </p:cNvPr>
          <p:cNvCxnSpPr>
            <a:cxnSpLocks/>
            <a:stCxn id="116" idx="2"/>
            <a:endCxn id="123" idx="0"/>
          </p:cNvCxnSpPr>
          <p:nvPr/>
        </p:nvCxnSpPr>
        <p:spPr>
          <a:xfrm>
            <a:off x="2944020" y="4753154"/>
            <a:ext cx="0" cy="362743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24">
            <a:extLst>
              <a:ext uri="{FF2B5EF4-FFF2-40B4-BE49-F238E27FC236}">
                <a16:creationId xmlns:a16="http://schemas.microsoft.com/office/drawing/2014/main" id="{7CB48253-EFC0-4E1D-9FA1-480F25870C7B}"/>
              </a:ext>
            </a:extLst>
          </p:cNvPr>
          <p:cNvCxnSpPr>
            <a:cxnSpLocks/>
            <a:stCxn id="110" idx="2"/>
            <a:endCxn id="123" idx="0"/>
          </p:cNvCxnSpPr>
          <p:nvPr/>
        </p:nvCxnSpPr>
        <p:spPr>
          <a:xfrm rot="5400000">
            <a:off x="3261543" y="4435631"/>
            <a:ext cx="362743" cy="997788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54">
            <a:extLst>
              <a:ext uri="{FF2B5EF4-FFF2-40B4-BE49-F238E27FC236}">
                <a16:creationId xmlns:a16="http://schemas.microsoft.com/office/drawing/2014/main" id="{404D3A76-0200-4196-9D26-EC2C820BC625}"/>
              </a:ext>
            </a:extLst>
          </p:cNvPr>
          <p:cNvCxnSpPr>
            <a:cxnSpLocks/>
            <a:stCxn id="123" idx="2"/>
            <a:endCxn id="318" idx="0"/>
          </p:cNvCxnSpPr>
          <p:nvPr/>
        </p:nvCxnSpPr>
        <p:spPr>
          <a:xfrm rot="5400000">
            <a:off x="2508142" y="5518156"/>
            <a:ext cx="369192" cy="502565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E9696064-32CD-5BE7-0BC8-226138E19AF4}"/>
              </a:ext>
            </a:extLst>
          </p:cNvPr>
          <p:cNvSpPr txBox="1"/>
          <p:nvPr/>
        </p:nvSpPr>
        <p:spPr>
          <a:xfrm>
            <a:off x="6854058" y="6134995"/>
            <a:ext cx="790372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Energy</a:t>
            </a:r>
          </a:p>
        </p:txBody>
      </p: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300AB776-AC20-58E3-BF1C-C48663BCB57C}"/>
              </a:ext>
            </a:extLst>
          </p:cNvPr>
          <p:cNvCxnSpPr>
            <a:cxnSpLocks/>
            <a:stCxn id="172" idx="2"/>
            <a:endCxn id="111" idx="0"/>
          </p:cNvCxnSpPr>
          <p:nvPr/>
        </p:nvCxnSpPr>
        <p:spPr>
          <a:xfrm rot="16200000" flipH="1">
            <a:off x="3390479" y="1735912"/>
            <a:ext cx="267932" cy="209896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Elbow Connector 6">
            <a:extLst>
              <a:ext uri="{FF2B5EF4-FFF2-40B4-BE49-F238E27FC236}">
                <a16:creationId xmlns:a16="http://schemas.microsoft.com/office/drawing/2014/main" id="{E122E5A2-6328-B9B5-DAC0-13179FDD386E}"/>
              </a:ext>
            </a:extLst>
          </p:cNvPr>
          <p:cNvCxnSpPr>
            <a:cxnSpLocks/>
            <a:stCxn id="296" idx="0"/>
            <a:endCxn id="111" idx="2"/>
          </p:cNvCxnSpPr>
          <p:nvPr/>
        </p:nvCxnSpPr>
        <p:spPr>
          <a:xfrm rot="5400000" flipH="1" flipV="1">
            <a:off x="3382347" y="3023468"/>
            <a:ext cx="290504" cy="209265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Elbow Connector 22">
            <a:extLst>
              <a:ext uri="{FF2B5EF4-FFF2-40B4-BE49-F238E27FC236}">
                <a16:creationId xmlns:a16="http://schemas.microsoft.com/office/drawing/2014/main" id="{C1C17785-88AE-04BA-7922-DE8257DDAE76}"/>
              </a:ext>
            </a:extLst>
          </p:cNvPr>
          <p:cNvCxnSpPr>
            <a:cxnSpLocks/>
            <a:stCxn id="2" idx="0"/>
            <a:endCxn id="111" idx="2"/>
          </p:cNvCxnSpPr>
          <p:nvPr/>
        </p:nvCxnSpPr>
        <p:spPr>
          <a:xfrm rot="16200000" flipV="1">
            <a:off x="5494037" y="3004437"/>
            <a:ext cx="293675" cy="213389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56120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52">
            <a:extLst>
              <a:ext uri="{FF2B5EF4-FFF2-40B4-BE49-F238E27FC236}">
                <a16:creationId xmlns:a16="http://schemas.microsoft.com/office/drawing/2014/main" id="{CFB03A67-5B37-80C5-0430-823831BAF2CA}"/>
              </a:ext>
            </a:extLst>
          </p:cNvPr>
          <p:cNvSpPr/>
          <p:nvPr/>
        </p:nvSpPr>
        <p:spPr>
          <a:xfrm>
            <a:off x="914400" y="116114"/>
            <a:ext cx="7315200" cy="63052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Arc 3">
            <a:extLst>
              <a:ext uri="{FF2B5EF4-FFF2-40B4-BE49-F238E27FC236}">
                <a16:creationId xmlns:a16="http://schemas.microsoft.com/office/drawing/2014/main" id="{653E5FF1-50CA-F3C5-DB41-55CB46916FC5}"/>
              </a:ext>
            </a:extLst>
          </p:cNvPr>
          <p:cNvSpPr/>
          <p:nvPr/>
        </p:nvSpPr>
        <p:spPr>
          <a:xfrm rot="17376163">
            <a:off x="3045179" y="3690902"/>
            <a:ext cx="5397707" cy="5191196"/>
          </a:xfrm>
          <a:prstGeom prst="arc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lowchart: Connector 4">
            <a:extLst>
              <a:ext uri="{FF2B5EF4-FFF2-40B4-BE49-F238E27FC236}">
                <a16:creationId xmlns:a16="http://schemas.microsoft.com/office/drawing/2014/main" id="{C344C1CE-1BF7-F5D2-58BC-A8828C8416FE}"/>
              </a:ext>
            </a:extLst>
          </p:cNvPr>
          <p:cNvSpPr/>
          <p:nvPr/>
        </p:nvSpPr>
        <p:spPr>
          <a:xfrm flipV="1">
            <a:off x="6772732" y="6108699"/>
            <a:ext cx="88900" cy="45719"/>
          </a:xfrm>
          <a:prstGeom prst="flowChartConnector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lowchart: Connector 5">
            <a:extLst>
              <a:ext uri="{FF2B5EF4-FFF2-40B4-BE49-F238E27FC236}">
                <a16:creationId xmlns:a16="http://schemas.microsoft.com/office/drawing/2014/main" id="{3AEAB538-B553-DB01-F684-64099F79EDF3}"/>
              </a:ext>
            </a:extLst>
          </p:cNvPr>
          <p:cNvSpPr/>
          <p:nvPr/>
        </p:nvSpPr>
        <p:spPr>
          <a:xfrm>
            <a:off x="3394532" y="5046979"/>
            <a:ext cx="88900" cy="45719"/>
          </a:xfrm>
          <a:prstGeom prst="flowChartConnector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lowchart: Connector 6">
            <a:extLst>
              <a:ext uri="{FF2B5EF4-FFF2-40B4-BE49-F238E27FC236}">
                <a16:creationId xmlns:a16="http://schemas.microsoft.com/office/drawing/2014/main" id="{4882C8EB-B215-559A-D115-AF87AEBCE618}"/>
              </a:ext>
            </a:extLst>
          </p:cNvPr>
          <p:cNvSpPr/>
          <p:nvPr/>
        </p:nvSpPr>
        <p:spPr>
          <a:xfrm>
            <a:off x="4918532" y="3764279"/>
            <a:ext cx="88900" cy="45719"/>
          </a:xfrm>
          <a:prstGeom prst="flowChartConnector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Satellite technology cartoon Royalty Free Vector Image">
            <a:extLst>
              <a:ext uri="{FF2B5EF4-FFF2-40B4-BE49-F238E27FC236}">
                <a16:creationId xmlns:a16="http://schemas.microsoft.com/office/drawing/2014/main" id="{5747A75E-D355-E3AB-60F9-AA00C48F87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292" b="89700" l="7870" r="92130">
                        <a14:foregroundMark x1="9259" y1="31330" x2="9259" y2="31330"/>
                        <a14:foregroundMark x1="20370" y1="30043" x2="20370" y2="30043"/>
                        <a14:foregroundMark x1="40278" y1="36481" x2="40278" y2="36481"/>
                        <a14:foregroundMark x1="13426" y1="14163" x2="13426" y2="14163"/>
                        <a14:foregroundMark x1="9259" y1="6009" x2="9259" y2="6009"/>
                        <a14:foregroundMark x1="69907" y1="4292" x2="69907" y2="4292"/>
                        <a14:foregroundMark x1="92130" y1="27897" x2="92130" y2="27897"/>
                        <a14:foregroundMark x1="92130" y1="48498" x2="92130" y2="48498"/>
                        <a14:foregroundMark x1="89352" y1="77253" x2="89352" y2="77253"/>
                        <a14:foregroundMark x1="47685" y1="86266" x2="47685" y2="86266"/>
                        <a14:foregroundMark x1="13426" y1="83262" x2="13426" y2="83262"/>
                      </a14:backgroundRemoval>
                    </a14:imgEffect>
                    <a14:imgEffect>
                      <a14:artisticMark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5133279">
            <a:off x="2374632" y="671484"/>
            <a:ext cx="378284" cy="408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D45B7CA-0512-5EB1-B514-F321BA6E293B}"/>
              </a:ext>
            </a:extLst>
          </p:cNvPr>
          <p:cNvCxnSpPr>
            <a:cxnSpLocks/>
            <a:stCxn id="5" idx="4"/>
          </p:cNvCxnSpPr>
          <p:nvPr/>
        </p:nvCxnSpPr>
        <p:spPr>
          <a:xfrm flipH="1" flipV="1">
            <a:off x="2734132" y="1016000"/>
            <a:ext cx="4083050" cy="509269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52BA5C4-CCB2-4E37-8BD4-E0B36A14E939}"/>
              </a:ext>
            </a:extLst>
          </p:cNvPr>
          <p:cNvCxnSpPr>
            <a:cxnSpLocks/>
            <a:stCxn id="5" idx="0"/>
            <a:endCxn id="6" idx="1"/>
          </p:cNvCxnSpPr>
          <p:nvPr/>
        </p:nvCxnSpPr>
        <p:spPr>
          <a:xfrm flipH="1" flipV="1">
            <a:off x="3407551" y="5053674"/>
            <a:ext cx="3409631" cy="110074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D0DE75B-C3E9-014D-E34E-802D7928900A}"/>
              </a:ext>
            </a:extLst>
          </p:cNvPr>
          <p:cNvCxnSpPr>
            <a:endCxn id="6" idx="1"/>
          </p:cNvCxnSpPr>
          <p:nvPr/>
        </p:nvCxnSpPr>
        <p:spPr>
          <a:xfrm>
            <a:off x="2734132" y="1016000"/>
            <a:ext cx="673419" cy="403767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1C37267-E731-1370-55B1-91A405C04C6F}"/>
              </a:ext>
            </a:extLst>
          </p:cNvPr>
          <p:cNvCxnSpPr/>
          <p:nvPr/>
        </p:nvCxnSpPr>
        <p:spPr>
          <a:xfrm flipH="1" flipV="1">
            <a:off x="3407551" y="3429000"/>
            <a:ext cx="31431" cy="1617979"/>
          </a:xfrm>
          <a:prstGeom prst="line">
            <a:avLst/>
          </a:prstGeom>
          <a:ln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82FD1D9-F8F1-97F4-FEFE-18F87DC5D40C}"/>
              </a:ext>
            </a:extLst>
          </p:cNvPr>
          <p:cNvCxnSpPr>
            <a:cxnSpLocks/>
          </p:cNvCxnSpPr>
          <p:nvPr/>
        </p:nvCxnSpPr>
        <p:spPr>
          <a:xfrm flipV="1">
            <a:off x="2734132" y="749301"/>
            <a:ext cx="221158" cy="20130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84EA3D3-C761-8EB6-AD53-1A5A2B9F5252}"/>
              </a:ext>
            </a:extLst>
          </p:cNvPr>
          <p:cNvCxnSpPr>
            <a:cxnSpLocks/>
          </p:cNvCxnSpPr>
          <p:nvPr/>
        </p:nvCxnSpPr>
        <p:spPr>
          <a:xfrm flipV="1">
            <a:off x="5017773" y="3517257"/>
            <a:ext cx="221158" cy="20130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1C61239-4DCC-3736-FDDA-722DFE5A8ED6}"/>
              </a:ext>
            </a:extLst>
          </p:cNvPr>
          <p:cNvCxnSpPr>
            <a:cxnSpLocks/>
          </p:cNvCxnSpPr>
          <p:nvPr/>
        </p:nvCxnSpPr>
        <p:spPr>
          <a:xfrm>
            <a:off x="2844711" y="875512"/>
            <a:ext cx="2267655" cy="274239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6A0D2847-F7B5-82BB-27F2-229D77D140F3}"/>
              </a:ext>
            </a:extLst>
          </p:cNvPr>
          <p:cNvSpPr txBox="1"/>
          <p:nvPr/>
        </p:nvSpPr>
        <p:spPr>
          <a:xfrm rot="3004444">
            <a:off x="3282436" y="2334728"/>
            <a:ext cx="2057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latin typeface="Times" panose="02020603050405020304" pitchFamily="18" charset="0"/>
                <a:cs typeface="Times" panose="02020603050405020304" pitchFamily="18" charset="0"/>
              </a:rPr>
              <a:t>Orbital altitude (h)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E1F4BBA-6FAA-DE74-2296-CB712B7FE4C9}"/>
              </a:ext>
            </a:extLst>
          </p:cNvPr>
          <p:cNvSpPr txBox="1"/>
          <p:nvPr/>
        </p:nvSpPr>
        <p:spPr>
          <a:xfrm>
            <a:off x="5013568" y="3701854"/>
            <a:ext cx="2057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latin typeface="Times" panose="02020603050405020304" pitchFamily="18" charset="0"/>
                <a:cs typeface="Times" panose="02020603050405020304" pitchFamily="18" charset="0"/>
              </a:rPr>
              <a:t>Subsatellite point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3D5A5DF-DB5C-F3F3-CDF0-66A28A9A653B}"/>
              </a:ext>
            </a:extLst>
          </p:cNvPr>
          <p:cNvSpPr txBox="1"/>
          <p:nvPr/>
        </p:nvSpPr>
        <p:spPr>
          <a:xfrm>
            <a:off x="6949440" y="5892808"/>
            <a:ext cx="2057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latin typeface="Times" panose="02020603050405020304" pitchFamily="18" charset="0"/>
                <a:cs typeface="Times" panose="02020603050405020304" pitchFamily="18" charset="0"/>
              </a:rPr>
              <a:t>Earths Center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4E43548-F289-09BB-4A17-4E5B2725FE35}"/>
              </a:ext>
            </a:extLst>
          </p:cNvPr>
          <p:cNvSpPr txBox="1"/>
          <p:nvPr/>
        </p:nvSpPr>
        <p:spPr>
          <a:xfrm>
            <a:off x="2042142" y="5012314"/>
            <a:ext cx="2057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latin typeface="Times" panose="02020603050405020304" pitchFamily="18" charset="0"/>
                <a:cs typeface="Times" panose="02020603050405020304" pitchFamily="18" charset="0"/>
              </a:rPr>
              <a:t>User Terminal</a:t>
            </a:r>
          </a:p>
        </p:txBody>
      </p:sp>
      <p:pic>
        <p:nvPicPr>
          <p:cNvPr id="1028" name="Picture 4" descr="Freehand Drawn Black And White Cartoon Satellite Dish Royalty Free SVG,  Cliparts, Vectors, and Stock Illustration. Image 53109306.">
            <a:extLst>
              <a:ext uri="{FF2B5EF4-FFF2-40B4-BE49-F238E27FC236}">
                <a16:creationId xmlns:a16="http://schemas.microsoft.com/office/drawing/2014/main" id="{8162D24E-E407-5CFE-4004-0F4B1EEB19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667" b="98667" l="6667" r="91556">
                        <a14:foregroundMark x1="51111" y1="10222" x2="51111" y2="10222"/>
                        <a14:foregroundMark x1="15111" y1="24444" x2="15111" y2="24444"/>
                        <a14:foregroundMark x1="20000" y1="59111" x2="20000" y2="59111"/>
                        <a14:foregroundMark x1="6667" y1="88889" x2="6667" y2="88889"/>
                        <a14:foregroundMark x1="65333" y1="99111" x2="65333" y2="99111"/>
                        <a14:foregroundMark x1="85333" y1="92889" x2="85333" y2="92889"/>
                        <a14:foregroundMark x1="89778" y1="63556" x2="89778" y2="63556"/>
                        <a14:foregroundMark x1="90222" y1="35111" x2="90222" y2="35111"/>
                        <a14:foregroundMark x1="91556" y1="14222" x2="91556" y2="14222"/>
                        <a14:foregroundMark x1="77333" y1="2667" x2="77333" y2="2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7505777">
            <a:off x="2952791" y="4771202"/>
            <a:ext cx="558248" cy="558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2" name="Connector: Curved 31">
            <a:extLst>
              <a:ext uri="{FF2B5EF4-FFF2-40B4-BE49-F238E27FC236}">
                <a16:creationId xmlns:a16="http://schemas.microsoft.com/office/drawing/2014/main" id="{14AA4A04-C53C-8269-0839-0E82BE277B3A}"/>
              </a:ext>
            </a:extLst>
          </p:cNvPr>
          <p:cNvCxnSpPr>
            <a:cxnSpLocks/>
          </p:cNvCxnSpPr>
          <p:nvPr/>
        </p:nvCxnSpPr>
        <p:spPr>
          <a:xfrm flipV="1">
            <a:off x="3275293" y="4250689"/>
            <a:ext cx="147973" cy="37392"/>
          </a:xfrm>
          <a:prstGeom prst="curvedConnector3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Connector: Curved 35">
            <a:extLst>
              <a:ext uri="{FF2B5EF4-FFF2-40B4-BE49-F238E27FC236}">
                <a16:creationId xmlns:a16="http://schemas.microsoft.com/office/drawing/2014/main" id="{889D1EC4-372F-4DA2-07FC-4732F11A283E}"/>
              </a:ext>
            </a:extLst>
          </p:cNvPr>
          <p:cNvCxnSpPr/>
          <p:nvPr/>
        </p:nvCxnSpPr>
        <p:spPr>
          <a:xfrm rot="5400000" flipH="1" flipV="1">
            <a:off x="2824426" y="1506185"/>
            <a:ext cx="266700" cy="226130"/>
          </a:xfrm>
          <a:prstGeom prst="curvedConnector3">
            <a:avLst>
              <a:gd name="adj1" fmla="val 7143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Connector: Curved 39">
            <a:extLst>
              <a:ext uri="{FF2B5EF4-FFF2-40B4-BE49-F238E27FC236}">
                <a16:creationId xmlns:a16="http://schemas.microsoft.com/office/drawing/2014/main" id="{760DF255-7192-9B4A-87D2-41CE355DA734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6213092" y="5745038"/>
            <a:ext cx="268380" cy="215900"/>
          </a:xfrm>
          <a:prstGeom prst="curvedConnector3">
            <a:avLst>
              <a:gd name="adj1" fmla="val 102053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29283D77-6FC6-471E-DC4F-C16481E32A12}"/>
                  </a:ext>
                </a:extLst>
              </p:cNvPr>
              <p:cNvSpPr txBox="1"/>
              <p:nvPr/>
            </p:nvSpPr>
            <p:spPr>
              <a:xfrm rot="1100364">
                <a:off x="3981906" y="5716830"/>
                <a:ext cx="285750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b="1" dirty="0">
                    <a:latin typeface="Times" panose="02020603050405020304" pitchFamily="18" charset="0"/>
                    <a:cs typeface="Times" panose="02020603050405020304" pitchFamily="18" charset="0"/>
                  </a:rPr>
                  <a:t>Earth Radius,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1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100" b="1" i="1" smtClean="0">
                            <a:latin typeface="Cambria Math" panose="02040503050406030204" pitchFamily="18" charset="0"/>
                          </a:rPr>
                          <m:t>𝑹</m:t>
                        </m:r>
                      </m:e>
                      <m:sub>
                        <m:r>
                          <a:rPr lang="en-US" sz="1100" b="1" i="1" smtClean="0">
                            <a:latin typeface="Cambria Math" panose="02040503050406030204" pitchFamily="18" charset="0"/>
                          </a:rPr>
                          <m:t>𝑬</m:t>
                        </m:r>
                      </m:sub>
                    </m:sSub>
                  </m:oMath>
                </a14:m>
                <a:r>
                  <a:rPr lang="en-US" sz="1100" b="1" dirty="0">
                    <a:latin typeface="Times" panose="02020603050405020304" pitchFamily="18" charset="0"/>
                    <a:cs typeface="Times" panose="02020603050405020304" pitchFamily="18" charset="0"/>
                  </a:rPr>
                  <a:t> </a:t>
                </a:r>
              </a:p>
            </p:txBody>
          </p:sp>
        </mc:Choice>
        <mc:Fallback xmlns=""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29283D77-6FC6-471E-DC4F-C16481E32A1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100364">
                <a:off x="3981906" y="5716830"/>
                <a:ext cx="2857500" cy="261610"/>
              </a:xfrm>
              <a:prstGeom prst="rect">
                <a:avLst/>
              </a:prstGeom>
              <a:blipFill>
                <a:blip r:embed="rId6"/>
                <a:stretch>
                  <a:fillRect l="-2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98A24913-3134-AE72-C6B0-9FB7CDE0D418}"/>
                  </a:ext>
                </a:extLst>
              </p:cNvPr>
              <p:cNvSpPr txBox="1"/>
              <p:nvPr/>
            </p:nvSpPr>
            <p:spPr>
              <a:xfrm>
                <a:off x="3156485" y="4049377"/>
                <a:ext cx="8763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2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𝜺</m:t>
                          </m:r>
                        </m:e>
                        <m:sub>
                          <m:r>
                            <a:rPr lang="en-US" sz="1200" b="1" i="1" smtClean="0">
                              <a:latin typeface="Cambria Math" panose="02040503050406030204" pitchFamily="18" charset="0"/>
                            </a:rPr>
                            <m:t>𝒎𝒊𝒏</m:t>
                          </m:r>
                        </m:sub>
                      </m:sSub>
                    </m:oMath>
                  </m:oMathPara>
                </a14:m>
                <a:endParaRPr lang="en-US" sz="1200" b="1" dirty="0">
                  <a:latin typeface="Times" panose="02020603050405020304" pitchFamily="18" charset="0"/>
                  <a:cs typeface="Times" panose="02020603050405020304" pitchFamily="18" charset="0"/>
                </a:endParaRPr>
              </a:p>
            </p:txBody>
          </p:sp>
        </mc:Choice>
        <mc:Fallback xmlns=""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98A24913-3134-AE72-C6B0-9FB7CDE0D41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56485" y="4049377"/>
                <a:ext cx="876300" cy="276999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A897804F-4EAF-3A28-5AB2-23F22693D16F}"/>
                  </a:ext>
                </a:extLst>
              </p:cNvPr>
              <p:cNvSpPr txBox="1"/>
              <p:nvPr/>
            </p:nvSpPr>
            <p:spPr>
              <a:xfrm>
                <a:off x="2752968" y="1670460"/>
                <a:ext cx="73046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𝜷</m:t>
                      </m:r>
                    </m:oMath>
                  </m:oMathPara>
                </a14:m>
                <a:endParaRPr lang="en-US" sz="1200" b="1" dirty="0">
                  <a:latin typeface="Times" panose="02020603050405020304" pitchFamily="18" charset="0"/>
                  <a:cs typeface="Times" panose="02020603050405020304" pitchFamily="18" charset="0"/>
                </a:endParaRPr>
              </a:p>
            </p:txBody>
          </p:sp>
        </mc:Choice>
        <mc:Fallback xmlns=""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A897804F-4EAF-3A28-5AB2-23F22693D1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52968" y="1670460"/>
                <a:ext cx="730464" cy="276999"/>
              </a:xfrm>
              <a:prstGeom prst="rect">
                <a:avLst/>
              </a:prstGeom>
              <a:blipFill>
                <a:blip r:embed="rId8"/>
                <a:stretch>
                  <a:fillRect b="-88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39B1C05A-4519-3801-3D8A-AE8A32D27313}"/>
                  </a:ext>
                </a:extLst>
              </p:cNvPr>
              <p:cNvSpPr txBox="1"/>
              <p:nvPr/>
            </p:nvSpPr>
            <p:spPr>
              <a:xfrm>
                <a:off x="5871032" y="5574354"/>
                <a:ext cx="5842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𝝋</m:t>
                      </m:r>
                    </m:oMath>
                  </m:oMathPara>
                </a14:m>
                <a:endParaRPr lang="en-US" sz="1200" b="1" dirty="0">
                  <a:latin typeface="Times" panose="02020603050405020304" pitchFamily="18" charset="0"/>
                  <a:cs typeface="Times" panose="02020603050405020304" pitchFamily="18" charset="0"/>
                </a:endParaRPr>
              </a:p>
            </p:txBody>
          </p:sp>
        </mc:Choice>
        <mc:Fallback xmlns=""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39B1C05A-4519-3801-3D8A-AE8A32D2731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71032" y="5574354"/>
                <a:ext cx="584200" cy="276999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0" name="Arc 49">
            <a:extLst>
              <a:ext uri="{FF2B5EF4-FFF2-40B4-BE49-F238E27FC236}">
                <a16:creationId xmlns:a16="http://schemas.microsoft.com/office/drawing/2014/main" id="{D96B04A7-CFC1-EAF3-C634-6468391582DA}"/>
              </a:ext>
            </a:extLst>
          </p:cNvPr>
          <p:cNvSpPr/>
          <p:nvPr/>
        </p:nvSpPr>
        <p:spPr>
          <a:xfrm rot="16200000">
            <a:off x="1093275" y="643096"/>
            <a:ext cx="6993835" cy="6379121"/>
          </a:xfrm>
          <a:prstGeom prst="arc">
            <a:avLst>
              <a:gd name="adj1" fmla="val 16200000"/>
              <a:gd name="adj2" fmla="val 1328462"/>
            </a:avLst>
          </a:prstGeom>
          <a:ln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FFD6712E-9E07-E857-01C3-F3F386B61EC0}"/>
              </a:ext>
            </a:extLst>
          </p:cNvPr>
          <p:cNvSpPr txBox="1"/>
          <p:nvPr/>
        </p:nvSpPr>
        <p:spPr>
          <a:xfrm>
            <a:off x="5920740" y="487691"/>
            <a:ext cx="2057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latin typeface="Times" panose="02020603050405020304" pitchFamily="18" charset="0"/>
                <a:cs typeface="Times" panose="02020603050405020304" pitchFamily="18" charset="0"/>
              </a:rPr>
              <a:t>Satellite Orbit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4A749D99-D80A-12B7-3B1B-35660DBB22EA}"/>
                  </a:ext>
                </a:extLst>
              </p:cNvPr>
              <p:cNvSpPr txBox="1"/>
              <p:nvPr/>
            </p:nvSpPr>
            <p:spPr>
              <a:xfrm rot="15626722">
                <a:off x="1840494" y="2635521"/>
                <a:ext cx="205740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b="1" dirty="0">
                    <a:latin typeface="Times" panose="02020603050405020304" pitchFamily="18" charset="0"/>
                    <a:cs typeface="Times" panose="02020603050405020304" pitchFamily="18" charset="0"/>
                  </a:rPr>
                  <a:t>Path distance,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1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100" b="1" i="1" smtClean="0">
                            <a:latin typeface="Cambria Math" panose="02040503050406030204" pitchFamily="18" charset="0"/>
                          </a:rPr>
                          <m:t>𝒅</m:t>
                        </m:r>
                      </m:e>
                      <m:sub>
                        <m:r>
                          <a:rPr lang="en-US" sz="1100" b="1" i="1" smtClean="0">
                            <a:latin typeface="Cambria Math" panose="02040503050406030204" pitchFamily="18" charset="0"/>
                          </a:rPr>
                          <m:t>𝒌𝒎</m:t>
                        </m:r>
                      </m:sub>
                    </m:sSub>
                  </m:oMath>
                </a14:m>
                <a:endParaRPr lang="en-US" sz="1100" b="1" dirty="0">
                  <a:latin typeface="Times" panose="02020603050405020304" pitchFamily="18" charset="0"/>
                  <a:cs typeface="Times" panose="02020603050405020304" pitchFamily="18" charset="0"/>
                </a:endParaRPr>
              </a:p>
            </p:txBody>
          </p:sp>
        </mc:Choice>
        <mc:Fallback xmlns="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4A749D99-D80A-12B7-3B1B-35660DBB22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5626722">
                <a:off x="1840494" y="2635521"/>
                <a:ext cx="2057400" cy="261610"/>
              </a:xfrm>
              <a:prstGeom prst="rect">
                <a:avLst/>
              </a:prstGeom>
              <a:blipFill>
                <a:blip r:embed="rId10"/>
                <a:stretch>
                  <a:fillRect r="-70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823251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4837</TotalTime>
  <Words>161</Words>
  <Application>Microsoft Macintosh PowerPoint</Application>
  <PresentationFormat>On-screen Show (4:3)</PresentationFormat>
  <Paragraphs>68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Arial</vt:lpstr>
      <vt:lpstr>Calibri</vt:lpstr>
      <vt:lpstr>Calibri Light</vt:lpstr>
      <vt:lpstr>Cambria Math</vt:lpstr>
      <vt:lpstr>Helvetica</vt:lpstr>
      <vt:lpstr>Times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Bonface Ogutu Osoro</dc:creator>
  <cp:lastModifiedBy>Bonface Ogutu Osoro</cp:lastModifiedBy>
  <cp:revision>113</cp:revision>
  <dcterms:created xsi:type="dcterms:W3CDTF">2022-06-13T15:17:41Z</dcterms:created>
  <dcterms:modified xsi:type="dcterms:W3CDTF">2024-02-23T21:40:57Z</dcterms:modified>
</cp:coreProperties>
</file>

<file path=docProps/thumbnail.jpeg>
</file>